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15" r:id="rId2"/>
    <p:sldId id="364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308" r:id="rId17"/>
    <p:sldId id="309" r:id="rId18"/>
    <p:sldId id="359" r:id="rId19"/>
    <p:sldId id="416" r:id="rId20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14" autoAdjust="0"/>
  </p:normalViewPr>
  <p:slideViewPr>
    <p:cSldViewPr>
      <p:cViewPr varScale="1">
        <p:scale>
          <a:sx n="103" d="100"/>
          <a:sy n="103" d="100"/>
        </p:scale>
        <p:origin x="-516" y="-8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BE115-2331-432A-84F8-CF80B7608A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045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448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24WLELXGKFAX7-90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2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3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23WLGKHNJ-14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5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6.doc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1WLSD-3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23WLELCXH5-60.t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8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9.bin"/><Relationship Id="rId7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9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../../../&#35838;&#26102;&#36319;&#36394;&#26816;&#27979;PPT&#25991;&#20214;/&#19987;&#39064;&#21313;&#20843;%20%20&#35838;&#26102;&#20316;&#19994;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3865339" y="2372687"/>
            <a:ext cx="7074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命题点（三）变质量问题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9021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92931" y="991271"/>
            <a:ext cx="11521280" cy="5390057"/>
          </a:xfrm>
        </p:spPr>
        <p:txBody>
          <a:bodyPr>
            <a:noAutofit/>
          </a:bodyPr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1]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(2022·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山东等级考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某些鱼类通过调节体内鱼鳔的体积实现浮沉。如图所示，鱼鳔结构可简化为通过阀门相连的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两个密闭气室，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室壁厚，可认为体积恒定，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室壁薄，体积可变；两室内气体视为理想气体，可通过阀门进行交换。质量为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的鱼静止在水面下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H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处。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室内气体体积为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，质量为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室内气体压强与鱼体外压强相等、鱼体积的变化与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室气体体积的变化相等，鱼的质量不变，鱼鳔内气体温度不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变。</a:t>
            </a:r>
            <a:endParaRPr lang="zh-CN" altLang="en-US" dirty="0"/>
          </a:p>
        </p:txBody>
      </p:sp>
      <p:sp>
        <p:nvSpPr>
          <p:cNvPr id="5" name="五边形 4"/>
          <p:cNvSpPr/>
          <p:nvPr/>
        </p:nvSpPr>
        <p:spPr>
          <a:xfrm>
            <a:off x="-7865" y="0"/>
            <a:ext cx="5025332" cy="720080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3723" y="97468"/>
            <a:ext cx="3249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类型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充气类问题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764704"/>
            <a:ext cx="10975658" cy="5040560"/>
          </a:xfrm>
        </p:spPr>
        <p:txBody>
          <a:bodyPr>
            <a:normAutofit/>
          </a:bodyPr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水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的密度为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，重力加速度为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。大气压强为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，求：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鱼通过增加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室体积获得大小为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的加速度，需从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室充入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室的气体质量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鱼静止于水面下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H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处时，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室内气体质量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pic>
        <p:nvPicPr>
          <p:cNvPr id="1026" name="Picture 2" descr="24WLELXGKFAX7-9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32" y="1772816"/>
            <a:ext cx="3433291" cy="128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03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546990"/>
              </p:ext>
            </p:extLst>
          </p:nvPr>
        </p:nvGraphicFramePr>
        <p:xfrm>
          <a:off x="842193" y="152400"/>
          <a:ext cx="10367962" cy="655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文档" r:id="rId4" imgW="10367808" imgH="6552579" progId="Word.Document.12">
                  <p:embed/>
                </p:oleObj>
              </mc:Choice>
              <mc:Fallback>
                <p:oleObj name="文档" r:id="rId4" imgW="10367808" imgH="65525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2193" y="152400"/>
                        <a:ext cx="10367962" cy="655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292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061572"/>
              </p:ext>
            </p:extLst>
          </p:nvPr>
        </p:nvGraphicFramePr>
        <p:xfrm>
          <a:off x="912813" y="764704"/>
          <a:ext cx="10367962" cy="535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文档" r:id="rId4" imgW="10367808" imgH="5354722" progId="Word.Document.12">
                  <p:embed/>
                </p:oleObj>
              </mc:Choice>
              <mc:Fallback>
                <p:oleObj name="文档" r:id="rId4" imgW="10367808" imgH="53547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813" y="764704"/>
                        <a:ext cx="10367962" cy="535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936243"/>
              </p:ext>
            </p:extLst>
          </p:nvPr>
        </p:nvGraphicFramePr>
        <p:xfrm>
          <a:off x="696987" y="764704"/>
          <a:ext cx="10367962" cy="405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文档" r:id="rId4" imgW="10367808" imgH="4057884" progId="Word.Document.12">
                  <p:embed/>
                </p:oleObj>
              </mc:Choice>
              <mc:Fallback>
                <p:oleObj name="文档" r:id="rId4" imgW="10367808" imgH="40578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764704"/>
                        <a:ext cx="10367962" cy="405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30797"/>
              </p:ext>
            </p:extLst>
          </p:nvPr>
        </p:nvGraphicFramePr>
        <p:xfrm>
          <a:off x="770185" y="4653136"/>
          <a:ext cx="10367962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" name="文档" r:id="rId7" imgW="10367808" imgH="1430014" progId="Word.Document.12">
                  <p:embed/>
                </p:oleObj>
              </mc:Choice>
              <mc:Fallback>
                <p:oleObj name="文档" r:id="rId7" imgW="10367808" imgH="14300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0185" y="4653136"/>
                        <a:ext cx="10367962" cy="143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764704"/>
            <a:ext cx="11479714" cy="5976664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例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2]</a:t>
            </a:r>
            <a:r>
              <a:rPr lang="zh-CN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湖南高考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汽车刹车助力装置能有效为驾驶员踩刹车省力。如图，刹车助力装置可简化为助力气室和抽气气室等部分构成，连杆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与助力活塞固定为一体，驾驶员踩刹车时，在连杆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上施加水平力推动液压泵实现刹车。助力气室与抽气气室用细管连接，通过抽气降低助力气室压强，利用大气压与助力气室的压强差实现刹车助力。每次抽气时，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打开、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闭合，抽气活塞在外力作用下从抽气气室最下端向上运动，助力气室中的气体充满抽气气室，达到两气室压强相等；然后，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闭合、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 smtClean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打开，抽气活塞向下运动，抽气气室中的全部气体从</a:t>
            </a:r>
            <a:r>
              <a:rPr lang="en-US" altLang="zh-CN" b="1" kern="100" dirty="0" smtClean="0">
                <a:latin typeface="Times New Roman"/>
                <a:ea typeface="方正细黑一简体"/>
              </a:rPr>
              <a:t>K</a:t>
            </a:r>
            <a:r>
              <a:rPr lang="en-US" altLang="zh-CN" b="1" kern="100" baseline="-25000" dirty="0" smtClean="0">
                <a:latin typeface="Times New Roman"/>
                <a:ea typeface="方正细黑一简体"/>
              </a:rPr>
              <a:t>2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排出，</a:t>
            </a:r>
            <a:endParaRPr lang="zh-CN" altLang="zh-CN" kern="100" dirty="0" smtClean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五边形 2"/>
          <p:cNvSpPr/>
          <p:nvPr/>
        </p:nvSpPr>
        <p:spPr>
          <a:xfrm>
            <a:off x="-7865" y="0"/>
            <a:ext cx="5025332" cy="720080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3723" y="97468"/>
            <a:ext cx="3249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类型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抽气类问题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188640"/>
            <a:ext cx="10975658" cy="6336704"/>
          </a:xfrm>
        </p:spPr>
        <p:txBody>
          <a:bodyPr/>
          <a:lstStyle/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完成一次抽气过程。已知助力气室容积为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，初始压强等于外部大气压强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，助力活塞横截面积为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，抽气气室的容积为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。假设抽气过程中，助力活塞保持不动，气体可视为理想气体，温度保持不变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/>
            <a:endParaRPr lang="en-US" altLang="zh-CN" dirty="0" smtClean="0"/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求第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次抽气之后助力气室内的压强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第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次抽气后，求该刹车助力装置为驾驶员省力的大小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pic>
        <p:nvPicPr>
          <p:cNvPr id="3074" name="Picture 2" descr="23WLGKHNJ-1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85" y="2502653"/>
            <a:ext cx="5904656" cy="215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451185"/>
              </p:ext>
            </p:extLst>
          </p:nvPr>
        </p:nvGraphicFramePr>
        <p:xfrm>
          <a:off x="914201" y="1301973"/>
          <a:ext cx="10367962" cy="43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文档" r:id="rId4" imgW="10367808" imgH="4358788" progId="Word.Document.12">
                  <p:embed/>
                </p:oleObj>
              </mc:Choice>
              <mc:Fallback>
                <p:oleObj name="文档" r:id="rId4" imgW="10367808" imgH="43587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201" y="1301973"/>
                        <a:ext cx="10367962" cy="435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954957"/>
              </p:ext>
            </p:extLst>
          </p:nvPr>
        </p:nvGraphicFramePr>
        <p:xfrm>
          <a:off x="467618" y="404664"/>
          <a:ext cx="11101387" cy="496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文档" r:id="rId4" imgW="11197621" imgH="5009187" progId="Word.Document.12">
                  <p:embed/>
                </p:oleObj>
              </mc:Choice>
              <mc:Fallback>
                <p:oleObj name="文档" r:id="rId4" imgW="11197621" imgH="50091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618" y="404664"/>
                        <a:ext cx="11101387" cy="496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694936"/>
              </p:ext>
            </p:extLst>
          </p:nvPr>
        </p:nvGraphicFramePr>
        <p:xfrm>
          <a:off x="264939" y="4941168"/>
          <a:ext cx="10367962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name="文档" r:id="rId7" imgW="10367808" imgH="1378543" progId="Word.Document.12">
                  <p:embed/>
                </p:oleObj>
              </mc:Choice>
              <mc:Fallback>
                <p:oleObj name="文档" r:id="rId7" imgW="10367808" imgH="13785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4939" y="4941168"/>
                        <a:ext cx="10367962" cy="137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199184"/>
            <a:ext cx="11392484" cy="6398168"/>
          </a:xfrm>
        </p:spPr>
        <p:txBody>
          <a:bodyPr>
            <a:normAutofit/>
          </a:bodyPr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思维建模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等效法求解变质量的气体问题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充气、抽气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模型中可以假设把充进或抽出的气体包含在气体变化的始、末状态中，即用等效法把变质量问题转化为恒定质量的问题。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充气中的变质量问题：设想将充进容器内的气体用一个无形的弹性口袋收集起来，那么当我们取容器和口袋内的全部气体作为研究对象时，这些气体状态不管怎样变化，其质量总是不变的。这样，就将变质量的问题转化成恒定质量的问题了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412776"/>
            <a:ext cx="10975658" cy="3805881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抽气中的变质量问题：用抽气筒对容器抽气的过程中，对每一次抽气而言，气体质量发生变化，其解决方法同充气问题类似，假设把每次抽出的气体包含在气体变化的始、末状态中，即用等效法把变质量问题转化为恒定质量的问题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908720"/>
            <a:ext cx="11392484" cy="5688632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血压仪由加压气囊、臂带、压强计等构成，如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图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示。加压气囊可将外界空气充入臂带，压强计示数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为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带内气体的压强高于大气压强的数值。充气前臂带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内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体压强为大气压强，体积为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；每次挤压气囊都能将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的外界空气充入臂带中，经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次充气后，臂带内气体体积变为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，压强计示数为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150 mmHg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。已知大气压强等于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750 mmHg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，气体温度不变。忽略细管和压强计内的气体体积。则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等于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4098" name="Picture 2" descr="F:\物理（合版）\21WLSD-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39" y="1268760"/>
            <a:ext cx="2520280" cy="194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548680"/>
            <a:ext cx="10975658" cy="5678087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每次挤压气囊将体积为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 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的空气充入臂带中，经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次充气后，压强计的示数为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150 mmHg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，则以充气后臂带内的空气为研究对象，由玻意耳定律得：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×5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′)5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，代入数据解得：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60 cm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80628"/>
            <a:ext cx="11263690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广东深圳调研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如图所示，导热良好的汽缸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用细管相连，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的容积为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倍，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中装有压强为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、质量为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的理想气体，活塞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可沿汽缸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滑动且保持良好的气密性。连接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的细管上有两个阀门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，当向右拉活塞时，保持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打开，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闭合；向左推活塞时，保持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打开。活塞开始时位于汽缸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的最左端，若环境温度始终保持不变，外界大气压为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，不计细管体积的影响。求：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5122" name="Picture 2" descr="23WLELCXH5-6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39" y="4545124"/>
            <a:ext cx="4248472" cy="212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1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8995" y="119675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将活塞缓慢拉到汽缸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的最右端时缸内气体的压强；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将活塞缓慢拉到汽缸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的最右端，再缓慢推回到最左端，如此重复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包括第一次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后缸内气体的质量。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972521"/>
              </p:ext>
            </p:extLst>
          </p:nvPr>
        </p:nvGraphicFramePr>
        <p:xfrm>
          <a:off x="872635" y="3789040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2635" y="3789040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415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424579"/>
              </p:ext>
            </p:extLst>
          </p:nvPr>
        </p:nvGraphicFramePr>
        <p:xfrm>
          <a:off x="768995" y="620688"/>
          <a:ext cx="10367962" cy="460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文档" r:id="rId4" imgW="10367808" imgH="4603542" progId="Word.Document.12">
                  <p:embed/>
                </p:oleObj>
              </mc:Choice>
              <mc:Fallback>
                <p:oleObj name="文档" r:id="rId4" imgW="10367808" imgH="46035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620688"/>
                        <a:ext cx="10367962" cy="4603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255685"/>
              </p:ext>
            </p:extLst>
          </p:nvPr>
        </p:nvGraphicFramePr>
        <p:xfrm>
          <a:off x="768995" y="5104407"/>
          <a:ext cx="10367962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7" name="文档" r:id="rId7" imgW="10367808" imgH="1204696" progId="Word.Document.12">
                  <p:embed/>
                </p:oleObj>
              </mc:Choice>
              <mc:Fallback>
                <p:oleObj name="文档" r:id="rId7" imgW="10367808" imgH="12046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8995" y="5104407"/>
                        <a:ext cx="10367962" cy="1204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811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64912" y="2131855"/>
            <a:ext cx="9973235" cy="2233249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816131">
            <a:hlinkClick r:id="rId3" action="ppaction://hlinkpres?slideindex=1&amp;slidetitle="/>
          </p:cNvPr>
          <p:cNvSpPr txBox="1"/>
          <p:nvPr/>
        </p:nvSpPr>
        <p:spPr>
          <a:xfrm>
            <a:off x="2065139" y="2682257"/>
            <a:ext cx="8352928" cy="8284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专题十八</a:t>
            </a:r>
            <a:r>
              <a:rPr lang="en-US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课时作业</a:t>
            </a:r>
            <a:r>
              <a:rPr lang="en-US" altLang="zh-C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zh-CN" sz="3600" b="1" dirty="0">
              <a:solidFill>
                <a:schemeClr val="accent1">
                  <a:lumMod val="75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3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91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</TotalTime>
  <Words>828</Words>
  <Application>Microsoft Office PowerPoint</Application>
  <PresentationFormat>自定义</PresentationFormat>
  <Paragraphs>37</Paragraphs>
  <Slides>19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133</cp:revision>
  <dcterms:created xsi:type="dcterms:W3CDTF">2021-04-02T06:41:31Z</dcterms:created>
  <dcterms:modified xsi:type="dcterms:W3CDTF">2023-11-28T08:08:28Z</dcterms:modified>
</cp:coreProperties>
</file>